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19"/>
  </p:notesMasterIdLst>
  <p:sldIdLst>
    <p:sldId id="267" r:id="rId2"/>
    <p:sldId id="287" r:id="rId3"/>
    <p:sldId id="289" r:id="rId4"/>
    <p:sldId id="285" r:id="rId5"/>
    <p:sldId id="295" r:id="rId6"/>
    <p:sldId id="302" r:id="rId7"/>
    <p:sldId id="290" r:id="rId8"/>
    <p:sldId id="308" r:id="rId9"/>
    <p:sldId id="293" r:id="rId10"/>
    <p:sldId id="309" r:id="rId11"/>
    <p:sldId id="297" r:id="rId12"/>
    <p:sldId id="292" r:id="rId13"/>
    <p:sldId id="284" r:id="rId14"/>
    <p:sldId id="286" r:id="rId15"/>
    <p:sldId id="294" r:id="rId16"/>
    <p:sldId id="300" r:id="rId17"/>
    <p:sldId id="29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 autoAdjust="0"/>
    <p:restoredTop sz="81742"/>
  </p:normalViewPr>
  <p:slideViewPr>
    <p:cSldViewPr snapToGrid="0">
      <p:cViewPr varScale="1">
        <p:scale>
          <a:sx n="100" d="100"/>
          <a:sy n="100" d="100"/>
        </p:scale>
        <p:origin x="7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기능</c:v>
                </c:pt>
              </c:strCache>
            </c:strRef>
          </c:tx>
          <c:spPr>
            <a:solidFill>
              <a:schemeClr val="bg1"/>
            </a:solidFill>
            <a:effectLst>
              <a:innerShdw blurRad="114300">
                <a:prstClr val="black">
                  <a:alpha val="40000"/>
                </a:prstClr>
              </a:innerShdw>
            </a:effectLst>
          </c:spPr>
          <c:dPt>
            <c:idx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D2C-6F48-9C0A-C20880E9E02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AD2C-6F48-9C0A-C20880E9E02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D2C-6F48-9C0A-C20880E9E024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AD2C-6F48-9C0A-C20880E9E0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로그인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C-6F48-9C0A-C20880E9E02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예약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2C-6F48-9C0A-C20880E9E0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취소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C-6F48-9C0A-C20880E9E02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확인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2C-6F48-9C0A-C20880E9E02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로그인기능</c:v>
                </c:pt>
                <c:pt idx="1">
                  <c:v>예약기능</c:v>
                </c:pt>
                <c:pt idx="2">
                  <c:v>취소기능</c:v>
                </c:pt>
                <c:pt idx="3">
                  <c:v>확인기능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2C-6F48-9C0A-C20880E9E02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기능</c:v>
                </c:pt>
              </c:strCache>
            </c:strRef>
          </c:tx>
          <c:spPr>
            <a:solidFill>
              <a:schemeClr val="bg1"/>
            </a:solidFill>
            <a:effectLst>
              <a:innerShdw blurRad="114300">
                <a:prstClr val="black">
                  <a:alpha val="40000"/>
                </a:prstClr>
              </a:inn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D2C-6F48-9C0A-C20880E9E024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AD2C-6F48-9C0A-C20880E9E02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D2C-6F48-9C0A-C20880E9E024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AD2C-6F48-9C0A-C20880E9E0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로그인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C-6F48-9C0A-C20880E9E02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예약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2C-6F48-9C0A-C20880E9E0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취소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C-6F48-9C0A-C20880E9E02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확인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2C-6F48-9C0A-C20880E9E02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로그인기능</c:v>
                </c:pt>
                <c:pt idx="1">
                  <c:v>예약기능</c:v>
                </c:pt>
                <c:pt idx="2">
                  <c:v>취소기능</c:v>
                </c:pt>
                <c:pt idx="3">
                  <c:v>확인기능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2C-6F48-9C0A-C20880E9E02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기능</c:v>
                </c:pt>
              </c:strCache>
            </c:strRef>
          </c:tx>
          <c:spPr>
            <a:solidFill>
              <a:schemeClr val="bg1"/>
            </a:solidFill>
            <a:effectLst>
              <a:innerShdw blurRad="114300">
                <a:prstClr val="black">
                  <a:alpha val="40000"/>
                </a:prstClr>
              </a:innerShdw>
            </a:effectLst>
          </c:spPr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D2C-6F48-9C0A-C20880E9E024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AD2C-6F48-9C0A-C20880E9E024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D2C-6F48-9C0A-C20880E9E02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1143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4-AD2C-6F48-9C0A-C20880E9E0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로그인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D2C-6F48-9C0A-C20880E9E02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예약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D2C-6F48-9C0A-C20880E9E0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취소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D2C-6F48-9C0A-C20880E9E02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ko-KR" altLang="en-US" dirty="0"/>
                      <a:t>확인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D2C-6F48-9C0A-C20880E9E02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로그인기능</c:v>
                </c:pt>
                <c:pt idx="1">
                  <c:v>예약기능</c:v>
                </c:pt>
                <c:pt idx="2">
                  <c:v>취소기능</c:v>
                </c:pt>
                <c:pt idx="3">
                  <c:v>확인기능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2C-6F48-9C0A-C20880E9E02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67E01-035E-CD41-A62E-A7D782896C83}" type="datetimeFigureOut">
              <a:rPr kumimoji="1" lang="ko-KR" altLang="en-US" smtClean="0"/>
              <a:t>2019. 9. 11.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3336-8035-6D4A-B5C1-9A4746562E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4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진행상황 요약 발표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화살표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 내용 언급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대략적으로 짜놓은 것 하면서 계획 바뀔 수도 </a:t>
            </a:r>
            <a:r>
              <a:rPr kumimoji="1" lang="en-US" altLang="ko-KR" dirty="0"/>
              <a:t>0.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1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내가 아까 첨에 말한 예약</a:t>
            </a:r>
            <a:r>
              <a:rPr kumimoji="1" lang="en-US" altLang="ko-KR" dirty="0"/>
              <a:t>,</a:t>
            </a:r>
            <a:r>
              <a:rPr kumimoji="1" lang="ko-KR" altLang="en-US" dirty="0"/>
              <a:t>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취소 기능들로 </a:t>
            </a:r>
            <a:r>
              <a:rPr kumimoji="1" lang="ko-KR" altLang="en-US" dirty="0" err="1"/>
              <a:t>짜봄</a:t>
            </a:r>
            <a:endParaRPr kumimoji="1" lang="en-US" altLang="ko-KR" dirty="0"/>
          </a:p>
          <a:p>
            <a:r>
              <a:rPr kumimoji="1" lang="ko-KR" altLang="en-US" dirty="0"/>
              <a:t>공지사항 가능을 추가했다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61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지난주에 할 일을 이렇게 세움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이제 이에 따른 결과를 보겠음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91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사용자요구분석을 위해 상황과 요구로 나눠 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상황</a:t>
            </a:r>
            <a:r>
              <a:rPr kumimoji="1" lang="en-US" altLang="ko-KR" dirty="0"/>
              <a:t>~.</a:t>
            </a:r>
            <a:r>
              <a:rPr kumimoji="1" lang="ko-KR" altLang="en-US" dirty="0"/>
              <a:t> 요구</a:t>
            </a:r>
            <a:r>
              <a:rPr kumimoji="1" lang="en-US" altLang="ko-KR" dirty="0"/>
              <a:t>~.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50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벤치마킹할 </a:t>
            </a:r>
            <a:r>
              <a:rPr kumimoji="1" lang="ko-KR" altLang="en-US" dirty="0" err="1"/>
              <a:t>어플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바디코디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943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기능을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가지로 </a:t>
            </a:r>
            <a:r>
              <a:rPr kumimoji="1" lang="ko-KR" altLang="en-US" dirty="0" err="1"/>
              <a:t>분류해봄</a:t>
            </a:r>
            <a:endParaRPr kumimoji="1" lang="en-US" altLang="ko-KR" dirty="0"/>
          </a:p>
          <a:p>
            <a:r>
              <a:rPr kumimoji="1" lang="ko-KR" altLang="en-US" dirty="0"/>
              <a:t>로그인 예약 취소 확인</a:t>
            </a:r>
            <a:endParaRPr kumimoji="1" lang="en-US" altLang="ko-KR" dirty="0"/>
          </a:p>
          <a:p>
            <a:r>
              <a:rPr kumimoji="1" lang="ko-KR" altLang="en-US" dirty="0"/>
              <a:t>로그인 기능들 은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9873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예약에서의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29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확인과 취소에 다른 기능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8927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취소는 저거 누르면 나오는데 </a:t>
            </a:r>
            <a:r>
              <a:rPr kumimoji="1" lang="ko-KR" altLang="en-US" dirty="0" err="1"/>
              <a:t>캡쳐못함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ㅈㅅ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80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확인기능들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334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BD6E-1D62-400C-B9FD-AC2AC361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A1FD9-CB6A-4EF4-A575-466B2E5B0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EB060-2BBC-4F48-9406-A7330158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D59A6-036B-446F-850A-58ED075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41A05-1207-4315-9390-C91E4D0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3540A-34F0-4520-84CA-6AE08C6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CD9-334A-47F5-AF28-AB9E8B8E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E7A3E-B23A-4AE1-9C27-B86F209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F27B3-1529-4884-BD15-6880F46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08BD5-B080-42F7-BC4F-7C29266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5AE2F-5F57-4D2D-8130-9E03F08C9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0C7AF-9481-4B5E-A2C6-5A060759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FC2AB-5245-454D-8F81-F5E6975D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37E5D-4CA5-4941-B8E1-D8F1A40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EF1A2-64A5-4663-A79C-F6A61B7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1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16571-9952-44A7-AE2C-03C8307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C272-B3BC-485A-BE73-1DB86392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3D09-697E-4538-9703-CD195812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9A23-B001-4E59-B31D-F8659378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A22B-326B-4CBB-979B-7832CE68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2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EAE26-67E7-488A-8CD5-18D1764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5BDC3-5972-47E8-947B-7566F77F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E144-2BFB-48CF-A564-2948B0C3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0B554-204A-4D23-B1B4-6748BAD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9E0FC-E9B3-4C5E-AE61-D0BEE24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1077-9B95-491D-A02A-E699278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64B6-C703-42DC-8BE6-6BB2D6FD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824B-C529-46FE-998D-B5BF9334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5A2ED-A87F-45C2-8240-C55FAB7B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84AE5-250A-46A9-B313-7552CEC8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F4467-705C-4C90-A43F-A4866DF7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4F73C-5768-466C-AD87-51BCDE1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E4D8-BF20-4580-8432-63862EA5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FED51-15BA-4D21-B694-70587547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6D1A98-9921-417A-BFAF-FBF007BA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49783E-FD7E-4726-9A98-94209DA7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61197-C650-402E-BEBF-FF72946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C1566-EAB0-4035-97D5-AE7C6755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37A51-335E-4EB1-B201-C44F58C4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E4AB-4F9C-4380-ABCC-6A15DD48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B84DA-B314-4854-A62D-8C8A1C19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C5BA2-1AD3-4C2F-A97A-4D1D80D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E51E9-CB9D-4FF6-8AE8-B84AD5C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2B71C-DD3C-4E6B-9CB6-A8BAEE5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666C4-D2C0-4F24-A18C-65F1404C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CF0F-12B2-4177-A07C-58F186B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DC28-48A3-4B80-A7BE-D7522C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2FF1-3481-4962-BE2D-9B1460C6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958D6-E95F-4E6E-8F2F-D26B8743B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58C74-6BFE-4010-89AD-CF2409A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A63AC-B51F-4057-ABE9-408D566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7B23B-CE87-489C-A2F1-353A682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A99DE-5BFA-44FB-9D95-0D4EE88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382577-56C1-4F3E-BE96-24E9F15C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2C318-1C53-4355-9BB4-6C568B35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422D-3A61-4E93-9E77-E820AF0F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7220E-D438-4867-81BB-AC78E57F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82A3-9CC5-418D-BD40-78B9532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24E57-1F62-45DC-AFEF-2170E308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D3AB-5C2B-4C3D-9552-335282C5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CFA2A-22F3-49D2-AC22-AF022608F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C413-D6CA-4BC6-B455-97FCE661D1FF}" type="datetimeFigureOut">
              <a:rPr lang="ko-KR" altLang="en-US" smtClean="0"/>
              <a:t>2019. 9. 11.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95CA-35FB-4F14-940B-33B3570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8AA5D-7F0D-4550-8B96-FFCA9BF6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776714" y="1630079"/>
              <a:ext cx="263857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연습실예약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964297-8A3E-42D9-9B90-7FAF41CB0CCC}"/>
              </a:ext>
            </a:extLst>
          </p:cNvPr>
          <p:cNvSpPr txBox="1"/>
          <p:nvPr/>
        </p:nvSpPr>
        <p:spPr>
          <a:xfrm>
            <a:off x="4503363" y="4492401"/>
            <a:ext cx="3185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2</a:t>
            </a:r>
            <a:r>
              <a:rPr lang="ko-KR" altLang="en-US" u="sng" dirty="0"/>
              <a:t>주차</a:t>
            </a:r>
            <a:endParaRPr lang="en-US" altLang="ko-KR" u="sng" dirty="0"/>
          </a:p>
          <a:p>
            <a:pPr algn="ctr"/>
            <a:endParaRPr lang="en-US" altLang="ko-KR" u="sng" dirty="0"/>
          </a:p>
          <a:p>
            <a:pPr algn="ctr"/>
            <a:r>
              <a:rPr lang="en-US" altLang="ko-KR" sz="1600" dirty="0"/>
              <a:t>201844077 </a:t>
            </a:r>
            <a:r>
              <a:rPr lang="ko-KR" altLang="en-US" sz="1600" dirty="0"/>
              <a:t>노현진</a:t>
            </a:r>
          </a:p>
        </p:txBody>
      </p:sp>
    </p:spTree>
    <p:extLst>
      <p:ext uri="{BB962C8B-B14F-4D97-AF65-F5344CB8AC3E}">
        <p14:creationId xmlns:p14="http://schemas.microsoft.com/office/powerpoint/2010/main" val="35756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47879C2D-9431-C64F-AB24-216B5A4BD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9743978"/>
              </p:ext>
            </p:extLst>
          </p:nvPr>
        </p:nvGraphicFramePr>
        <p:xfrm>
          <a:off x="2032000" y="117950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9DF69C-3898-4A4C-BAC0-085A5B8BC262}"/>
              </a:ext>
            </a:extLst>
          </p:cNvPr>
          <p:cNvSpPr txBox="1"/>
          <p:nvPr/>
        </p:nvSpPr>
        <p:spPr>
          <a:xfrm>
            <a:off x="293611" y="200987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+)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바디 코디 </a:t>
            </a:r>
          </a:p>
        </p:txBody>
      </p:sp>
    </p:spTree>
    <p:extLst>
      <p:ext uri="{BB962C8B-B14F-4D97-AF65-F5344CB8AC3E}">
        <p14:creationId xmlns:p14="http://schemas.microsoft.com/office/powerpoint/2010/main" val="141622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9A40B-877E-8143-AD52-CE5C69696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023" y="908873"/>
            <a:ext cx="2776702" cy="5707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AC6C-3EA6-C344-9CCD-66C1E3135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825" y="908866"/>
            <a:ext cx="2776705" cy="570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C6A0F9-E06E-8740-93AC-0BC1D8B090CE}"/>
              </a:ext>
            </a:extLst>
          </p:cNvPr>
          <p:cNvSpPr txBox="1"/>
          <p:nvPr/>
        </p:nvSpPr>
        <p:spPr>
          <a:xfrm>
            <a:off x="2731814" y="5377241"/>
            <a:ext cx="29787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예약 내역을 보여주는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DFA3-E203-C641-BCDF-7AB12E96B087}"/>
              </a:ext>
            </a:extLst>
          </p:cNvPr>
          <p:cNvSpPr txBox="1"/>
          <p:nvPr/>
        </p:nvSpPr>
        <p:spPr>
          <a:xfrm>
            <a:off x="6473237" y="5377241"/>
            <a:ext cx="29787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지난 내역을 보여주는 기능</a:t>
            </a:r>
          </a:p>
        </p:txBody>
      </p:sp>
    </p:spTree>
    <p:extLst>
      <p:ext uri="{BB962C8B-B14F-4D97-AF65-F5344CB8AC3E}">
        <p14:creationId xmlns:p14="http://schemas.microsoft.com/office/powerpoint/2010/main" val="390515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1B3A6E-2C7F-C643-9328-87A0683EBA5D}"/>
              </a:ext>
            </a:extLst>
          </p:cNvPr>
          <p:cNvGrpSpPr/>
          <p:nvPr/>
        </p:nvGrpSpPr>
        <p:grpSpPr>
          <a:xfrm>
            <a:off x="4408780" y="741680"/>
            <a:ext cx="6863364" cy="5707667"/>
            <a:chOff x="2731814" y="908832"/>
            <a:chExt cx="6863364" cy="57076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6A9A40B-877E-8143-AD52-CE5C69696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24443" y="908832"/>
              <a:ext cx="2776702" cy="57076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6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6A356D-9986-3D40-BCFC-13D512D0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3637" y="908873"/>
              <a:ext cx="2776682" cy="57076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6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B6E47C-EC1A-4C47-BB68-79F4E4B06F6F}"/>
                </a:ext>
              </a:extLst>
            </p:cNvPr>
            <p:cNvSpPr txBox="1"/>
            <p:nvPr/>
          </p:nvSpPr>
          <p:spPr>
            <a:xfrm>
              <a:off x="2731814" y="5377241"/>
              <a:ext cx="297872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센터 정보를 보여주는 기능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08FD31-8B51-5C47-B2D9-D0CBFA2B4D35}"/>
                </a:ext>
              </a:extLst>
            </p:cNvPr>
            <p:cNvSpPr txBox="1"/>
            <p:nvPr/>
          </p:nvSpPr>
          <p:spPr>
            <a:xfrm>
              <a:off x="6188777" y="5377241"/>
              <a:ext cx="3406401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종합적인 기능을 보여주는 메뉴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F418C56-75EC-D544-B975-28EE5C4D5AD1}"/>
              </a:ext>
            </a:extLst>
          </p:cNvPr>
          <p:cNvGrpSpPr/>
          <p:nvPr/>
        </p:nvGrpSpPr>
        <p:grpSpPr>
          <a:xfrm>
            <a:off x="725181" y="741672"/>
            <a:ext cx="2776707" cy="5707675"/>
            <a:chOff x="2835335" y="908863"/>
            <a:chExt cx="2776707" cy="570767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3C8565E-8E37-8340-BD02-E8D227918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35335" y="908863"/>
              <a:ext cx="2776706" cy="57076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6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8BC47D-BADE-D34D-A033-A07A724D4BA6}"/>
                </a:ext>
              </a:extLst>
            </p:cNvPr>
            <p:cNvSpPr txBox="1"/>
            <p:nvPr/>
          </p:nvSpPr>
          <p:spPr>
            <a:xfrm>
              <a:off x="2835336" y="5462492"/>
              <a:ext cx="277670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내 정보를 보여주는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523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5896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 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비교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083DE3-90C9-413C-982C-D5BA4C8494B4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3F4C679-D52F-ED40-9F2A-B6CF00CC99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81220"/>
              </p:ext>
            </p:extLst>
          </p:nvPr>
        </p:nvGraphicFramePr>
        <p:xfrm>
          <a:off x="424236" y="1373136"/>
          <a:ext cx="10978534" cy="426331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89267">
                  <a:extLst>
                    <a:ext uri="{9D8B030D-6E8A-4147-A177-3AD203B41FA5}">
                      <a16:colId xmlns:a16="http://schemas.microsoft.com/office/drawing/2014/main" val="3148897361"/>
                    </a:ext>
                  </a:extLst>
                </a:gridCol>
                <a:gridCol w="5489267">
                  <a:extLst>
                    <a:ext uri="{9D8B030D-6E8A-4147-A177-3AD203B41FA5}">
                      <a16:colId xmlns:a16="http://schemas.microsoft.com/office/drawing/2014/main" val="3075021100"/>
                    </a:ext>
                  </a:extLst>
                </a:gridCol>
              </a:tblGrid>
              <a:tr h="7581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바디 코디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/>
                        <a:t>연습실 예약 시스템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27636"/>
                  </a:ext>
                </a:extLst>
              </a:tr>
              <a:tr h="2816310">
                <a:tc>
                  <a:txBody>
                    <a:bodyPr/>
                    <a:lstStyle/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로그인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예약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>
                          <a:solidFill>
                            <a:srgbClr val="7030A0"/>
                          </a:solidFill>
                        </a:rPr>
                        <a:t>확인</a:t>
                      </a:r>
                      <a:endParaRPr lang="en-US" altLang="ko-KR" sz="2800" dirty="0">
                        <a:solidFill>
                          <a:srgbClr val="7030A0"/>
                        </a:solidFill>
                      </a:endParaRPr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취소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>
                          <a:solidFill>
                            <a:srgbClr val="FF0000"/>
                          </a:solidFill>
                        </a:rPr>
                        <a:t>사용자</a:t>
                      </a:r>
                      <a:r>
                        <a:rPr lang="en-US" altLang="ko-KR" sz="2800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800" dirty="0">
                          <a:solidFill>
                            <a:srgbClr val="FF0000"/>
                          </a:solidFill>
                        </a:rPr>
                        <a:t> 센터 정보 확인 기능</a:t>
                      </a:r>
                      <a:endParaRPr lang="en-US" altLang="ko-KR" sz="2800" dirty="0">
                        <a:solidFill>
                          <a:srgbClr val="FF0000"/>
                        </a:solidFill>
                      </a:endParaRPr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>
                          <a:solidFill>
                            <a:srgbClr val="FF0000"/>
                          </a:solidFill>
                        </a:rPr>
                        <a:t>이용권에 따른 예약 기능</a:t>
                      </a:r>
                      <a:endParaRPr lang="en-US" altLang="ko-KR" sz="2800" dirty="0">
                        <a:solidFill>
                          <a:srgbClr val="FF0000"/>
                        </a:solidFill>
                      </a:endParaRPr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로그인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예약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>
                          <a:solidFill>
                            <a:srgbClr val="7030A0"/>
                          </a:solidFill>
                        </a:rPr>
                        <a:t>확인</a:t>
                      </a:r>
                      <a:endParaRPr lang="en-US" altLang="ko-KR" sz="2800" dirty="0">
                        <a:solidFill>
                          <a:srgbClr val="7030A0"/>
                        </a:solidFill>
                      </a:endParaRPr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/>
                        <a:t>취소</a:t>
                      </a: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endParaRPr lang="en-US" altLang="ko-KR" sz="2800" dirty="0"/>
                    </a:p>
                    <a:p>
                      <a:pPr marL="457200" indent="-457200" latinLnBrk="1">
                        <a:buFont typeface="Wingdings" pitchFamily="2" charset="2"/>
                        <a:buChar char="§"/>
                      </a:pPr>
                      <a:r>
                        <a:rPr lang="ko-KR" altLang="en-US" sz="2800" dirty="0">
                          <a:solidFill>
                            <a:srgbClr val="FF0000"/>
                          </a:solidFill>
                        </a:rPr>
                        <a:t>공지사항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5551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28D25A-F55F-F946-A836-AABF0E97C295}"/>
              </a:ext>
            </a:extLst>
          </p:cNvPr>
          <p:cNvSpPr txBox="1"/>
          <p:nvPr/>
        </p:nvSpPr>
        <p:spPr>
          <a:xfrm>
            <a:off x="3993433" y="5731378"/>
            <a:ext cx="439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7030A0"/>
                </a:solidFill>
              </a:rPr>
              <a:t>부족한 기능 </a:t>
            </a:r>
            <a:r>
              <a:rPr kumimoji="1" lang="ko-KR" altLang="en-US" dirty="0">
                <a:solidFill>
                  <a:srgbClr val="FF0000"/>
                </a:solidFill>
              </a:rPr>
              <a:t>없는 기능</a:t>
            </a:r>
            <a:r>
              <a:rPr kumimoji="1" lang="ko-KR" altLang="en-US" dirty="0"/>
              <a:t> 공통된 기능</a:t>
            </a:r>
          </a:p>
        </p:txBody>
      </p:sp>
    </p:spTree>
    <p:extLst>
      <p:ext uri="{BB962C8B-B14F-4D97-AF65-F5344CB8AC3E}">
        <p14:creationId xmlns:p14="http://schemas.microsoft.com/office/powerpoint/2010/main" val="1116994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038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3)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기대 효과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34DBF-7146-40D6-96A3-71D862B0E3AF}"/>
              </a:ext>
            </a:extLst>
          </p:cNvPr>
          <p:cNvSpPr txBox="1"/>
          <p:nvPr/>
        </p:nvSpPr>
        <p:spPr>
          <a:xfrm>
            <a:off x="579612" y="1490008"/>
            <a:ext cx="11081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바디 코디에 있는 내역 확인 기능 </a:t>
            </a: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>
                <a:sym typeface="Wingdings" pitchFamily="2" charset="2"/>
              </a:rPr>
              <a:t> 보는 방법 굉장히 불편 </a:t>
            </a:r>
            <a:r>
              <a:rPr lang="en-US" altLang="ko-KR" sz="2000" dirty="0">
                <a:sym typeface="Wingdings" pitchFamily="2" charset="2"/>
              </a:rPr>
              <a:t>(</a:t>
            </a:r>
            <a:r>
              <a:rPr lang="ko-KR" altLang="en-US" sz="2000" dirty="0">
                <a:sym typeface="Wingdings" pitchFamily="2" charset="2"/>
              </a:rPr>
              <a:t> 리스트처럼 내역만 쭉 </a:t>
            </a:r>
            <a:r>
              <a:rPr lang="en-US" altLang="ko-KR" sz="2000" dirty="0">
                <a:sym typeface="Wingdings" pitchFamily="2" charset="2"/>
              </a:rPr>
              <a:t>)</a:t>
            </a:r>
            <a:r>
              <a:rPr lang="ko-KR" altLang="en-US" sz="2000" dirty="0">
                <a:sym typeface="Wingdings" pitchFamily="2" charset="2"/>
              </a:rPr>
              <a:t> </a:t>
            </a: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>
                <a:sym typeface="Wingdings" pitchFamily="2" charset="2"/>
              </a:rPr>
              <a:t> </a:t>
            </a:r>
            <a:endParaRPr lang="en-US" altLang="ko-KR" sz="2000" dirty="0">
              <a:sym typeface="Wingdings" pitchFamily="2" charset="2"/>
            </a:endParaRPr>
          </a:p>
          <a:p>
            <a:r>
              <a:rPr lang="ko-KR" altLang="en-US" sz="2000" dirty="0">
                <a:sym typeface="Wingdings" pitchFamily="2" charset="2"/>
              </a:rPr>
              <a:t>    달력을 보이게 할 것 </a:t>
            </a: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>
                <a:sym typeface="Wingdings" pitchFamily="2" charset="2"/>
              </a:rPr>
              <a:t> 쉽게 어느 날 인지 확인 가능</a:t>
            </a:r>
            <a:endParaRPr lang="en-US" altLang="ko-KR" sz="2000" dirty="0">
              <a:sym typeface="Wingdings" pitchFamily="2" charset="2"/>
            </a:endParaRPr>
          </a:p>
          <a:p>
            <a:endParaRPr lang="en-US" altLang="ko-KR" sz="2000" dirty="0">
              <a:sym typeface="Wingdings" pitchFamily="2" charset="2"/>
            </a:endParaRPr>
          </a:p>
          <a:p>
            <a:r>
              <a:rPr lang="en-US" altLang="ko-KR" sz="2000" dirty="0">
                <a:sym typeface="Wingdings" pitchFamily="2" charset="2"/>
              </a:rPr>
              <a:t>2.</a:t>
            </a:r>
            <a:r>
              <a:rPr lang="ko-KR" altLang="en-US" sz="2000" dirty="0">
                <a:sym typeface="Wingdings" pitchFamily="2" charset="2"/>
              </a:rPr>
              <a:t> 공지사항 기능을 통해 한번에 전달 가능 </a:t>
            </a:r>
            <a:r>
              <a:rPr lang="en-US" altLang="ko-KR" sz="2000" dirty="0">
                <a:sym typeface="Wingdings" pitchFamily="2" charset="2"/>
              </a:rPr>
              <a:t></a:t>
            </a:r>
            <a:r>
              <a:rPr lang="ko-KR" altLang="en-US" sz="2000" dirty="0">
                <a:sym typeface="Wingdings" pitchFamily="2" charset="2"/>
              </a:rPr>
              <a:t> 관리자가 일일이 공지사항을 보내지 않아도 됨</a:t>
            </a:r>
            <a:r>
              <a:rPr lang="en-US" altLang="ko-KR" sz="2000" dirty="0">
                <a:sym typeface="Wingdings" pitchFamily="2" charset="2"/>
              </a:rPr>
              <a:t>.</a:t>
            </a:r>
            <a:r>
              <a:rPr lang="ko-KR" altLang="en-US" sz="2000" dirty="0">
                <a:sym typeface="Wingdings" pitchFamily="2" charset="2"/>
              </a:rPr>
              <a:t> </a:t>
            </a:r>
            <a:endParaRPr lang="en-US" altLang="ko-KR" sz="20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en-US" altLang="ko-KR" sz="2000" dirty="0">
              <a:sym typeface="Wingdings" pitchFamily="2" charset="2"/>
            </a:endParaRPr>
          </a:p>
          <a:p>
            <a:pPr marL="342900" indent="-342900">
              <a:buAutoNum type="arabicPeriod"/>
            </a:pP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8AB0981-BB0C-CB4C-A0B2-94A7C478D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5317"/>
              </p:ext>
            </p:extLst>
          </p:nvPr>
        </p:nvGraphicFramePr>
        <p:xfrm>
          <a:off x="636613" y="3429000"/>
          <a:ext cx="10635531" cy="2235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315">
                  <a:extLst>
                    <a:ext uri="{9D8B030D-6E8A-4147-A177-3AD203B41FA5}">
                      <a16:colId xmlns:a16="http://schemas.microsoft.com/office/drawing/2014/main" val="57018169"/>
                    </a:ext>
                  </a:extLst>
                </a:gridCol>
                <a:gridCol w="4133307">
                  <a:extLst>
                    <a:ext uri="{9D8B030D-6E8A-4147-A177-3AD203B41FA5}">
                      <a16:colId xmlns:a16="http://schemas.microsoft.com/office/drawing/2014/main" val="6325094"/>
                    </a:ext>
                  </a:extLst>
                </a:gridCol>
                <a:gridCol w="4338909">
                  <a:extLst>
                    <a:ext uri="{9D8B030D-6E8A-4147-A177-3AD203B41FA5}">
                      <a16:colId xmlns:a16="http://schemas.microsoft.com/office/drawing/2014/main" val="3861735320"/>
                    </a:ext>
                  </a:extLst>
                </a:gridCol>
              </a:tblGrid>
              <a:tr h="44636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기대효과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473558"/>
                  </a:ext>
                </a:extLst>
              </a:tr>
              <a:tr h="894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기존 기능 보완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내역 확인 기능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 쭉 나열된 형태 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한눈에 들어와 예약 시간을 확인하기 편하다</a:t>
                      </a:r>
                      <a:r>
                        <a:rPr lang="en-US" altLang="ko-KR" sz="2000" dirty="0"/>
                        <a:t>.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089105"/>
                  </a:ext>
                </a:extLst>
              </a:tr>
              <a:tr h="8943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그 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공지사항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연습실 예약에 관한 공지사항을 편하게 받아볼 수 있다</a:t>
                      </a:r>
                      <a:r>
                        <a:rPr lang="en-US" altLang="ko-KR" sz="2000" dirty="0"/>
                        <a:t>.</a:t>
                      </a:r>
                      <a:r>
                        <a:rPr lang="ko-KR" altLang="en-US" sz="20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039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060E8E-1E8D-1441-8F7F-EF9FA0CCDF62}"/>
              </a:ext>
            </a:extLst>
          </p:cNvPr>
          <p:cNvSpPr txBox="1"/>
          <p:nvPr/>
        </p:nvSpPr>
        <p:spPr>
          <a:xfrm>
            <a:off x="10517868" y="5130027"/>
            <a:ext cx="1257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9600" dirty="0"/>
              <a:t>😮</a:t>
            </a:r>
            <a:endParaRPr kumimoji="1" lang="en-US" altLang="ko-KR" sz="9600" dirty="0"/>
          </a:p>
        </p:txBody>
      </p:sp>
    </p:spTree>
    <p:extLst>
      <p:ext uri="{BB962C8B-B14F-4D97-AF65-F5344CB8AC3E}">
        <p14:creationId xmlns:p14="http://schemas.microsoft.com/office/powerpoint/2010/main" val="2206943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15D0-91FB-0B47-B2F4-7277020BA0DF}"/>
              </a:ext>
            </a:extLst>
          </p:cNvPr>
          <p:cNvSpPr txBox="1"/>
          <p:nvPr/>
        </p:nvSpPr>
        <p:spPr>
          <a:xfrm>
            <a:off x="1289868" y="2047404"/>
            <a:ext cx="10172179" cy="2743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연습실 예약에 시스템 대한 조사</a:t>
            </a:r>
            <a:r>
              <a:rPr kumimoji="1" lang="en-US" altLang="ko-KR" sz="4000" dirty="0"/>
              <a:t>.</a:t>
            </a:r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기능들 세부적으로 분해 및 설계 </a:t>
            </a:r>
            <a:r>
              <a:rPr kumimoji="1" lang="en-US" altLang="ko-KR" sz="4000" dirty="0"/>
              <a:t>(1</a:t>
            </a:r>
            <a:r>
              <a:rPr kumimoji="1" lang="ko-KR" altLang="en-US" sz="4000" dirty="0"/>
              <a:t>차</a:t>
            </a:r>
            <a:r>
              <a:rPr kumimoji="1" lang="en-US" altLang="ko-KR" sz="4000" dirty="0"/>
              <a:t>)</a:t>
            </a:r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913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6968-CF4B-E748-89D0-9DEBAE8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31873"/>
            <a:ext cx="7111995" cy="4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008334" y="1449000"/>
            <a:ext cx="4175332" cy="3960000"/>
            <a:chOff x="4008334" y="1449000"/>
            <a:chExt cx="4175332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008334" y="2967335"/>
              <a:ext cx="41753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감사합니다</a:t>
              </a:r>
              <a:r>
                <a:rPr lang="en-US" altLang="ko-KR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7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전체적인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B3DD58-CB19-4968-A675-612933581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553356"/>
              </p:ext>
            </p:extLst>
          </p:nvPr>
        </p:nvGraphicFramePr>
        <p:xfrm>
          <a:off x="293610" y="1832574"/>
          <a:ext cx="11481536" cy="3224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96">
                  <a:extLst>
                    <a:ext uri="{9D8B030D-6E8A-4147-A177-3AD203B41FA5}">
                      <a16:colId xmlns:a16="http://schemas.microsoft.com/office/drawing/2014/main" val="134077855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02480794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4854914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39787243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61260702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42913748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916682498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9002731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14170760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1885638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50358731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7376405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69690884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9112526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11649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517482632"/>
                    </a:ext>
                  </a:extLst>
                </a:gridCol>
              </a:tblGrid>
              <a:tr h="46062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9543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4304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7220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865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73249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65726"/>
                  </a:ext>
                </a:extLst>
              </a:tr>
              <a:tr h="46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유지보수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791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775825-666E-314B-94CC-BF976553254A}"/>
              </a:ext>
            </a:extLst>
          </p:cNvPr>
          <p:cNvSpPr txBox="1"/>
          <p:nvPr/>
        </p:nvSpPr>
        <p:spPr>
          <a:xfrm>
            <a:off x="1725828" y="3507029"/>
            <a:ext cx="423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↑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7F4D7-E5A9-224E-8765-F1C7BBD9DF3F}"/>
              </a:ext>
            </a:extLst>
          </p:cNvPr>
          <p:cNvSpPr txBox="1"/>
          <p:nvPr/>
        </p:nvSpPr>
        <p:spPr>
          <a:xfrm>
            <a:off x="1602982" y="2410845"/>
            <a:ext cx="101721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Apple Color Emoji UI"/>
              <a:buChar char="✔️"/>
            </a:pPr>
            <a:r>
              <a:rPr kumimoji="1" lang="ko-KR" altLang="en-US" sz="4000" dirty="0"/>
              <a:t> 사용자가 원하는 요구 분석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비슷한 프로그램과 벤치마킹</a:t>
            </a:r>
            <a:endParaRPr kumimoji="1" lang="en-US" altLang="ko-KR" sz="4000" dirty="0"/>
          </a:p>
          <a:p>
            <a:pPr marL="457200" indent="-457200">
              <a:buFont typeface=".Apple Color Emoji UI"/>
              <a:buChar char="✔️"/>
            </a:pPr>
            <a:r>
              <a:rPr kumimoji="1" lang="ko-KR" altLang="en-US" sz="4000" dirty="0"/>
              <a:t> 전체적인 기능들 </a:t>
            </a:r>
            <a:r>
              <a:rPr kumimoji="1" lang="en-US" altLang="ko-KR" sz="4000" dirty="0"/>
              <a:t>&amp;</a:t>
            </a:r>
            <a:r>
              <a:rPr kumimoji="1" lang="ko-KR" altLang="en-US" sz="4000" dirty="0"/>
              <a:t> 기대 효과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22898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 요구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E65586B-B399-7A48-B70D-1A3797842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95276"/>
              </p:ext>
            </p:extLst>
          </p:nvPr>
        </p:nvGraphicFramePr>
        <p:xfrm>
          <a:off x="654128" y="1833291"/>
          <a:ext cx="10618004" cy="28891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309002">
                  <a:extLst>
                    <a:ext uri="{9D8B030D-6E8A-4147-A177-3AD203B41FA5}">
                      <a16:colId xmlns:a16="http://schemas.microsoft.com/office/drawing/2014/main" val="2682806571"/>
                    </a:ext>
                  </a:extLst>
                </a:gridCol>
                <a:gridCol w="5309002">
                  <a:extLst>
                    <a:ext uri="{9D8B030D-6E8A-4147-A177-3AD203B41FA5}">
                      <a16:colId xmlns:a16="http://schemas.microsoft.com/office/drawing/2014/main" val="3470683467"/>
                    </a:ext>
                  </a:extLst>
                </a:gridCol>
              </a:tblGrid>
              <a:tr h="52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상황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요구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954850"/>
                  </a:ext>
                </a:extLst>
              </a:tr>
              <a:tr h="2367774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매번 톡을 보내 예약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사람 대 사람이라 쉬는 주말엔 톡을 하기 어려움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비는 시간이 언제인지 알 수 없음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예약을 할 수</a:t>
                      </a:r>
                      <a:r>
                        <a:rPr lang="en-US" altLang="ko-KR" sz="2400" dirty="0"/>
                        <a:t> </a:t>
                      </a:r>
                      <a:r>
                        <a:rPr lang="ko-KR" altLang="en-US" sz="2400" dirty="0"/>
                        <a:t>있는 프로그램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취소도 할 수 있어야 함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예약 내역을 확인 할 수 있어야함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예약 현황을 볼 수 있어야 함</a:t>
                      </a:r>
                      <a:r>
                        <a:rPr lang="en-US" altLang="ko-KR" sz="2400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2400" dirty="0"/>
                        <a:t>간편해야 함</a:t>
                      </a:r>
                      <a:r>
                        <a:rPr lang="en-US" altLang="ko-KR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4879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010C6AB-ECD2-204A-A8F3-C58B3DD51A9D}"/>
              </a:ext>
            </a:extLst>
          </p:cNvPr>
          <p:cNvSpPr txBox="1"/>
          <p:nvPr/>
        </p:nvSpPr>
        <p:spPr>
          <a:xfrm>
            <a:off x="654127" y="5214509"/>
            <a:ext cx="563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크게 </a:t>
            </a:r>
            <a:r>
              <a:rPr kumimoji="1" lang="ko-KR" altLang="en-US" sz="2400" dirty="0"/>
              <a:t>예약 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취소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확인이 있어야 함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146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962179"/>
            <a:ext cx="292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2)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벤치 마킹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바디코디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5C68C-E858-4D09-AEB2-9EC387ADABB6}"/>
              </a:ext>
            </a:extLst>
          </p:cNvPr>
          <p:cNvSpPr txBox="1"/>
          <p:nvPr/>
        </p:nvSpPr>
        <p:spPr>
          <a:xfrm>
            <a:off x="6415307" y="3922221"/>
            <a:ext cx="42661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수업 예약 프로그램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가맹점들이 사용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회원용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어플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C0BB70-E71C-48C4-8F94-65DF2A0CD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19" y="1518700"/>
            <a:ext cx="4892438" cy="4193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EF4E48-E05C-48AC-9B10-0A19E2B4C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307" y="1518700"/>
            <a:ext cx="3570654" cy="1910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50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47879C2D-9431-C64F-AB24-216B5A4BD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727648"/>
              </p:ext>
            </p:extLst>
          </p:nvPr>
        </p:nvGraphicFramePr>
        <p:xfrm>
          <a:off x="2032000" y="117950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9DF69C-3898-4A4C-BAC0-085A5B8BC262}"/>
              </a:ext>
            </a:extLst>
          </p:cNvPr>
          <p:cNvSpPr txBox="1"/>
          <p:nvPr/>
        </p:nvSpPr>
        <p:spPr>
          <a:xfrm>
            <a:off x="293611" y="200987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+)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바디 코디 </a:t>
            </a:r>
          </a:p>
        </p:txBody>
      </p:sp>
    </p:spTree>
    <p:extLst>
      <p:ext uri="{BB962C8B-B14F-4D97-AF65-F5344CB8AC3E}">
        <p14:creationId xmlns:p14="http://schemas.microsoft.com/office/powerpoint/2010/main" val="371213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A9A40B-877E-8143-AD52-CE5C6969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51" y="943102"/>
            <a:ext cx="2776703" cy="57076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6A356D-9986-3D40-BCFC-13D512D02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45" y="943143"/>
            <a:ext cx="2776683" cy="5707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0DDAC6C-3EA6-C344-9CCD-66C1E3135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3" y="943096"/>
            <a:ext cx="2776707" cy="5707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31426E-C96B-0F4E-B283-F3A62A5CD687}"/>
              </a:ext>
            </a:extLst>
          </p:cNvPr>
          <p:cNvSpPr txBox="1"/>
          <p:nvPr/>
        </p:nvSpPr>
        <p:spPr>
          <a:xfrm>
            <a:off x="1987139" y="6177267"/>
            <a:ext cx="147448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로그인 기능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5BD80-AFAE-0245-ABBA-A5E0F20CA38F}"/>
              </a:ext>
            </a:extLst>
          </p:cNvPr>
          <p:cNvSpPr txBox="1"/>
          <p:nvPr/>
        </p:nvSpPr>
        <p:spPr>
          <a:xfrm>
            <a:off x="5347857" y="6177267"/>
            <a:ext cx="176420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정보 찾는 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40D780-1824-6041-B877-DAB564821568}"/>
              </a:ext>
            </a:extLst>
          </p:cNvPr>
          <p:cNvSpPr txBox="1"/>
          <p:nvPr/>
        </p:nvSpPr>
        <p:spPr>
          <a:xfrm>
            <a:off x="8425277" y="6177267"/>
            <a:ext cx="24142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센터로 이어주는 기능</a:t>
            </a:r>
          </a:p>
        </p:txBody>
      </p:sp>
    </p:spTree>
    <p:extLst>
      <p:ext uri="{BB962C8B-B14F-4D97-AF65-F5344CB8AC3E}">
        <p14:creationId xmlns:p14="http://schemas.microsoft.com/office/powerpoint/2010/main" val="193220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47879C2D-9431-C64F-AB24-216B5A4BD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8300100"/>
              </p:ext>
            </p:extLst>
          </p:nvPr>
        </p:nvGraphicFramePr>
        <p:xfrm>
          <a:off x="2032000" y="117950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79DF69C-3898-4A4C-BAC0-085A5B8BC262}"/>
              </a:ext>
            </a:extLst>
          </p:cNvPr>
          <p:cNvSpPr txBox="1"/>
          <p:nvPr/>
        </p:nvSpPr>
        <p:spPr>
          <a:xfrm>
            <a:off x="293611" y="200987"/>
            <a:ext cx="3296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+)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바디 코디 </a:t>
            </a:r>
          </a:p>
        </p:txBody>
      </p:sp>
    </p:spTree>
    <p:extLst>
      <p:ext uri="{BB962C8B-B14F-4D97-AF65-F5344CB8AC3E}">
        <p14:creationId xmlns:p14="http://schemas.microsoft.com/office/powerpoint/2010/main" val="201727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BC65BEE-5FDF-A04D-AC6A-63F32C54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0346" y="904593"/>
            <a:ext cx="2776702" cy="570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</p:pic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E9689AD-45D0-6746-972E-E1E2A0783AB8}"/>
              </a:ext>
            </a:extLst>
          </p:cNvPr>
          <p:cNvGrpSpPr/>
          <p:nvPr/>
        </p:nvGrpSpPr>
        <p:grpSpPr>
          <a:xfrm>
            <a:off x="3121743" y="908822"/>
            <a:ext cx="8027190" cy="5707667"/>
            <a:chOff x="1267713" y="908863"/>
            <a:chExt cx="8027190" cy="570766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B6C27CC-4464-3544-A30F-BA51A510F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18220" y="908863"/>
              <a:ext cx="2776683" cy="57076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6000"/>
                </a:prstClr>
              </a:outerShdw>
            </a:effec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564DEF3-CA94-3F4F-A8DB-23F8A1B22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35336" y="908863"/>
              <a:ext cx="2776703" cy="57076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76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715C70-45AE-D24B-B022-F539C2DB906A}"/>
                </a:ext>
              </a:extLst>
            </p:cNvPr>
            <p:cNvSpPr txBox="1"/>
            <p:nvPr/>
          </p:nvSpPr>
          <p:spPr>
            <a:xfrm>
              <a:off x="6831359" y="5418805"/>
              <a:ext cx="2463544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예약</a:t>
              </a:r>
              <a:r>
                <a:rPr kumimoji="1" lang="en-US" altLang="ko-KR" dirty="0">
                  <a:solidFill>
                    <a:schemeClr val="bg1"/>
                  </a:solidFill>
                </a:rPr>
                <a:t>,</a:t>
              </a:r>
              <a:r>
                <a:rPr kumimoji="1" lang="ko-KR" altLang="en-US">
                  <a:solidFill>
                    <a:schemeClr val="bg1"/>
                  </a:solidFill>
                </a:rPr>
                <a:t> 대기 </a:t>
              </a:r>
              <a:r>
                <a:rPr kumimoji="1" lang="ko-KR" altLang="en-US" dirty="0">
                  <a:solidFill>
                    <a:schemeClr val="bg1"/>
                  </a:solidFill>
                </a:rPr>
                <a:t>신청 기능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D7735C4-2FD8-0D47-8946-457819234F10}"/>
                </a:ext>
              </a:extLst>
            </p:cNvPr>
            <p:cNvSpPr txBox="1"/>
            <p:nvPr/>
          </p:nvSpPr>
          <p:spPr>
            <a:xfrm>
              <a:off x="1267713" y="3578035"/>
              <a:ext cx="434432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solidFill>
                    <a:schemeClr val="bg1"/>
                  </a:solidFill>
                </a:rPr>
                <a:t>예약 가능한 날과 시간을 보여주는 기능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DA8CE2-9A15-F745-A5BF-19FEA367403E}"/>
              </a:ext>
            </a:extLst>
          </p:cNvPr>
          <p:cNvSpPr txBox="1"/>
          <p:nvPr/>
        </p:nvSpPr>
        <p:spPr>
          <a:xfrm>
            <a:off x="1000345" y="5442245"/>
            <a:ext cx="278055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이용권에 따른 예약 기능</a:t>
            </a:r>
          </a:p>
        </p:txBody>
      </p:sp>
    </p:spTree>
    <p:extLst>
      <p:ext uri="{BB962C8B-B14F-4D97-AF65-F5344CB8AC3E}">
        <p14:creationId xmlns:p14="http://schemas.microsoft.com/office/powerpoint/2010/main" val="29474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</TotalTime>
  <Words>533</Words>
  <Application>Microsoft Macintosh PowerPoint</Application>
  <PresentationFormat>와이드스크린</PresentationFormat>
  <Paragraphs>175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.Apple Color Emoji UI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노현진</dc:creator>
  <cp:lastModifiedBy>노 현진</cp:lastModifiedBy>
  <cp:revision>86</cp:revision>
  <dcterms:created xsi:type="dcterms:W3CDTF">2019-09-04T16:14:10Z</dcterms:created>
  <dcterms:modified xsi:type="dcterms:W3CDTF">2019-09-11T07:53:23Z</dcterms:modified>
</cp:coreProperties>
</file>